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926" r:id="rId5"/>
    <p:sldId id="922" r:id="rId6"/>
    <p:sldId id="923" r:id="rId7"/>
    <p:sldId id="924" r:id="rId8"/>
    <p:sldId id="92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80679-991D-47E3-8040-3287FD0B753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AA040-BB96-448F-B61C-E1B2A53C5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7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AA040-BB96-448F-B61C-E1B2A53C55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35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0D7F0-82D1-543B-17E7-90028939C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5D51E0-34A1-9B84-E227-E8E9E04FA6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11782-30AF-5DC1-7F49-FEFD6F91B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E02C-AA68-4098-A552-BEE803FF708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73289-A46F-106F-4CB7-C3385B261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3827C-D389-BDD4-AC82-F743D206F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6AE14-0A49-4D7E-BCCF-991DBE5702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046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9A66E-6954-E152-0AE9-01791AE7E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18761-5DAC-5D8E-F19B-BA3478FBB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2E85D-02B0-857F-AAA6-FE6CBCCCB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E02C-AA68-4098-A552-BEE803FF708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937A0-5806-5B13-DB72-DE1C0A405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AEE5D-7D28-2E30-1047-705A10DE5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6AE14-0A49-4D7E-BCCF-991DBE5702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809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558FE-7FB2-E197-91FE-3906E27BC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3D3C31-4157-7ED9-EF4A-6AF2B7169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F871B-A6C1-CF61-DE60-640515EB9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E02C-AA68-4098-A552-BEE803FF708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F2F1B-CEB5-FEB2-BD37-42FEFDC19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BDFE2-BE64-F64B-9AF9-993E0DEF4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6AE14-0A49-4D7E-BCCF-991DBE5702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611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FEA73-015A-BAB2-9027-1F9889A5D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D30F2-B41C-20CF-A111-FC3CD2E727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A3B2D0-AE0F-974D-58A5-2340413D3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9CEF35-83E8-B7B5-C440-854329689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E02C-AA68-4098-A552-BEE803FF708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42DA2B-8665-7BA3-42FA-7D1E1F3C7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C6DE57-EF13-71EA-1F30-D412BACD1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6AE14-0A49-4D7E-BCCF-991DBE5702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399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FD4A4-8F09-4292-8FE7-AB1FE4434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56070-0A31-498B-AA76-C87C15862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4EBBA3-CF5B-9158-E62F-E9ADFB518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F0A82A-E73F-DD44-6001-A7A1DD2343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6D9C57-C5BB-A46F-A1FD-01D66F4991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B80236-B174-3848-5959-5367B679B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E02C-AA68-4098-A552-BEE803FF708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D3B23-768E-9CD5-330C-EB6ECF24D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4E7D0C-36B6-A585-1551-1D71652E1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6AE14-0A49-4D7E-BCCF-991DBE5702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543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80C44-49FD-8B1E-35DA-B10F03729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CBD6CF-1CA5-646F-1922-E5B5156D8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E02C-AA68-4098-A552-BEE803FF708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379DD-7E71-BC70-4EE8-D973078F6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B9A489-7F4C-3C85-1082-99F4794B3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6AE14-0A49-4D7E-BCCF-991DBE5702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3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CF7EFE-F78C-B4A5-A176-B01534936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E02C-AA68-4098-A552-BEE803FF708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C499EE-0833-8CC1-D0E0-2FD7DA005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41F0EB-B16D-546E-F0B6-3B355D25F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6AE14-0A49-4D7E-BCCF-991DBE5702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030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67300-9BCA-7439-971C-072C45585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15ACE-B5A0-3073-BED1-2512326B0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0A9D5-906E-471C-FBD8-38C22D769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4EA6E3-0598-778E-12C8-02C07A333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E02C-AA68-4098-A552-BEE803FF708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0AD5D5-5E8D-B089-77E0-D608F6B0D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8A7C6F-2348-B8F4-1A64-A7995925A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6AE14-0A49-4D7E-BCCF-991DBE5702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15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D4A65-87C9-A11B-59B6-ADFD7271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D85B82-8F26-058A-81A3-71F6C332EB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253D8-844B-2127-1055-7B8F6F091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B5CD39-ABE5-1A22-041A-D37E9CFA4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E02C-AA68-4098-A552-BEE803FF708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E806B0-0D2D-9B1C-C64C-E5BAEE5A9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457A0E-C24B-C478-960F-BDE1F4683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6AE14-0A49-4D7E-BCCF-991DBE5702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4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B47AB-0E30-AF2F-53B5-555342BC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601679-1520-D71D-DBDC-A3DBED82A2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50FE8-D87F-4176-0330-B8345F730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E02C-AA68-4098-A552-BEE803FF708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8FBCA-64A2-3DCE-6AD7-772B186C3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F500AD-B1E9-FCE3-0B83-BF991CE59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6AE14-0A49-4D7E-BCCF-991DBE5702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04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E97701-8DF5-FCEE-86B9-6ABE25AA0B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FE7575-FF0D-5AE4-F4F9-B7D11B1CB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8B875-B10C-BD87-2B03-BFD1B8CC9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4E02C-AA68-4098-A552-BEE803FF708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76C8C-A529-EA12-03C7-9CF804E0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73B29-ADC7-624B-E2EF-FC2E62AE3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6AE14-0A49-4D7E-BCCF-991DBE5702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316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2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7735A-C21D-1283-0B75-B7EF82381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728">
                <a:latin typeface="MadaniArabic-Regular" panose="00000500000000000000" pitchFamily="2" charset="-78"/>
                <a:cs typeface="MadaniArabic-Regular" panose="00000500000000000000" pitchFamily="2" charset="-78"/>
              </a:defRPr>
            </a:lvl1pPr>
          </a:lstStyle>
          <a:p>
            <a:r>
              <a:rPr lang="en-GB"/>
              <a:t>Annual General Meeting (AY 2025/26)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01CFF-4CCD-2BFE-6491-3B6644DEE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CFD06-E772-4E3D-BDD9-0CEE5B162F5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object 6">
            <a:extLst>
              <a:ext uri="{FF2B5EF4-FFF2-40B4-BE49-F238E27FC236}">
                <a16:creationId xmlns:a16="http://schemas.microsoft.com/office/drawing/2014/main" id="{8362D1F6-6635-9DB2-00FB-1EE4EBC26195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824906" y="118648"/>
            <a:ext cx="3188684" cy="6578766"/>
          </a:xfrm>
          <a:prstGeom prst="rect">
            <a:avLst/>
          </a:prstGeom>
        </p:spPr>
      </p:pic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B8BC20F-C181-76AD-7FAA-E3148EF50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91" y="84736"/>
            <a:ext cx="2178518" cy="1084448"/>
          </a:xfrm>
          <a:prstGeom prst="rect">
            <a:avLst/>
          </a:prstGeom>
        </p:spPr>
      </p:pic>
      <p:sp>
        <p:nvSpPr>
          <p:cNvPr id="9" name="object 22">
            <a:extLst>
              <a:ext uri="{FF2B5EF4-FFF2-40B4-BE49-F238E27FC236}">
                <a16:creationId xmlns:a16="http://schemas.microsoft.com/office/drawing/2014/main" id="{1D8AABFC-92FC-D204-D2E1-56DEEE5647EE}"/>
              </a:ext>
            </a:extLst>
          </p:cNvPr>
          <p:cNvSpPr txBox="1">
            <a:spLocks/>
          </p:cNvSpPr>
          <p:nvPr userDrawn="1"/>
        </p:nvSpPr>
        <p:spPr>
          <a:xfrm>
            <a:off x="227204" y="6554127"/>
            <a:ext cx="1768093" cy="167157"/>
          </a:xfrm>
          <a:prstGeom prst="rect">
            <a:avLst/>
          </a:prstGeom>
        </p:spPr>
        <p:txBody>
          <a:bodyPr vert="horz" wrap="square" lIns="0" tIns="17712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701">
              <a:spcBef>
                <a:spcPts val="139"/>
              </a:spcBef>
            </a:pPr>
            <a:r>
              <a:rPr lang="en-US" sz="970" spc="-33" dirty="0">
                <a:solidFill>
                  <a:schemeClr val="bg2"/>
                </a:solidFill>
              </a:rPr>
              <a:t>©</a:t>
            </a:r>
            <a:r>
              <a:rPr lang="en-US" sz="970" spc="-36" dirty="0">
                <a:solidFill>
                  <a:schemeClr val="bg2"/>
                </a:solidFill>
              </a:rPr>
              <a:t> </a:t>
            </a:r>
            <a:r>
              <a:rPr lang="en-US" sz="970" spc="3" dirty="0">
                <a:solidFill>
                  <a:schemeClr val="bg2"/>
                </a:solidFill>
              </a:rPr>
              <a:t>A</a:t>
            </a:r>
            <a:r>
              <a:rPr lang="en-US" sz="970" spc="-24" dirty="0">
                <a:solidFill>
                  <a:schemeClr val="bg2"/>
                </a:solidFill>
              </a:rPr>
              <a:t>r</a:t>
            </a:r>
            <a:r>
              <a:rPr lang="en-US" sz="970" spc="100" dirty="0">
                <a:solidFill>
                  <a:schemeClr val="bg2"/>
                </a:solidFill>
              </a:rPr>
              <a:t>a</a:t>
            </a:r>
            <a:r>
              <a:rPr lang="en-US" sz="970" spc="49" dirty="0">
                <a:solidFill>
                  <a:schemeClr val="bg2"/>
                </a:solidFill>
              </a:rPr>
              <a:t>b</a:t>
            </a:r>
            <a:r>
              <a:rPr lang="en-US" sz="970" spc="-36" dirty="0">
                <a:solidFill>
                  <a:schemeClr val="bg2"/>
                </a:solidFill>
              </a:rPr>
              <a:t> </a:t>
            </a:r>
            <a:r>
              <a:rPr lang="en-US" sz="970" spc="21" dirty="0">
                <a:solidFill>
                  <a:schemeClr val="bg2"/>
                </a:solidFill>
              </a:rPr>
              <a:t>O</a:t>
            </a:r>
            <a:r>
              <a:rPr lang="en-US" sz="970" spc="49" dirty="0">
                <a:solidFill>
                  <a:schemeClr val="bg2"/>
                </a:solidFill>
              </a:rPr>
              <a:t>p</a:t>
            </a:r>
            <a:r>
              <a:rPr lang="en-US" sz="970" spc="52" dirty="0">
                <a:solidFill>
                  <a:schemeClr val="bg2"/>
                </a:solidFill>
              </a:rPr>
              <a:t>e</a:t>
            </a:r>
            <a:r>
              <a:rPr lang="en-US" sz="970" spc="33" dirty="0">
                <a:solidFill>
                  <a:schemeClr val="bg2"/>
                </a:solidFill>
              </a:rPr>
              <a:t>n</a:t>
            </a:r>
            <a:r>
              <a:rPr lang="en-US" sz="970" spc="-36" dirty="0">
                <a:solidFill>
                  <a:schemeClr val="bg2"/>
                </a:solidFill>
              </a:rPr>
              <a:t> </a:t>
            </a:r>
            <a:r>
              <a:rPr lang="en-US" sz="970" spc="6" dirty="0">
                <a:solidFill>
                  <a:schemeClr val="bg2"/>
                </a:solidFill>
              </a:rPr>
              <a:t>University</a:t>
            </a:r>
            <a:r>
              <a:rPr lang="en-US" sz="970" spc="-36" dirty="0">
                <a:solidFill>
                  <a:schemeClr val="bg2"/>
                </a:solidFill>
              </a:rPr>
              <a:t> </a:t>
            </a:r>
            <a:r>
              <a:rPr lang="en-US" sz="970" spc="-42" dirty="0">
                <a:solidFill>
                  <a:schemeClr val="bg2"/>
                </a:solidFill>
              </a:rPr>
              <a:t>2025</a:t>
            </a:r>
            <a:endParaRPr lang="en-US" sz="970" spc="-30" dirty="0">
              <a:solidFill>
                <a:schemeClr val="bg2"/>
              </a:solidFill>
            </a:endParaRPr>
          </a:p>
        </p:txBody>
      </p:sp>
      <p:sp>
        <p:nvSpPr>
          <p:cNvPr id="13" name="Title 11">
            <a:extLst>
              <a:ext uri="{FF2B5EF4-FFF2-40B4-BE49-F238E27FC236}">
                <a16:creationId xmlns:a16="http://schemas.microsoft.com/office/drawing/2014/main" id="{5FB94784-C354-C58A-8676-5E0ADD7BD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801" y="2460740"/>
            <a:ext cx="6782426" cy="1325584"/>
          </a:xfrm>
        </p:spPr>
        <p:txBody>
          <a:bodyPr/>
          <a:lstStyle>
            <a:lvl1pPr>
              <a:defRPr>
                <a:solidFill>
                  <a:srgbClr val="FCFAF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8DFEFD79-285E-13F4-CF60-7E73C77AA0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98378" y="3888430"/>
            <a:ext cx="6655775" cy="7419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FCFAF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58A98381-9164-9F1B-1806-B173F90F2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24826" y="4781504"/>
            <a:ext cx="3962818" cy="7419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13">
                <a:solidFill>
                  <a:srgbClr val="FCFAF0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64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0E40CA-25E2-E9BA-7BC6-BCD1A7AE7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FA26D-A33E-C8C2-98FE-4F2B1F1B4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51385-9379-CC27-73D9-D134FA6B93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24E02C-AA68-4098-A552-BEE803FF708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5187F-830F-F5C0-3D5F-543C79E98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930A6-BCEA-FBF4-8799-AC27FC0633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96AE14-0A49-4D7E-BCCF-991DBE5702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037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3AE5D65-2EF0-B15A-CF28-1B5E0C3C5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611" y="2366222"/>
            <a:ext cx="6781950" cy="1940725"/>
          </a:xfrm>
        </p:spPr>
        <p:txBody>
          <a:bodyPr>
            <a:normAutofit/>
          </a:bodyPr>
          <a:lstStyle/>
          <a:p>
            <a:pPr algn="l" rtl="0"/>
            <a:r>
              <a:rPr lang="en-US" sz="2668" dirty="0">
                <a:cs typeface="MadaniArabic-Regular"/>
              </a:rPr>
              <a:t>Annual General Meeting (2025</a:t>
            </a:r>
            <a:r>
              <a:rPr lang="en-GB" sz="2668" dirty="0">
                <a:cs typeface="MadaniArabic-Regular"/>
              </a:rPr>
              <a:t>)</a:t>
            </a:r>
            <a:endParaRPr lang="en-US" sz="2668" dirty="0">
              <a:cs typeface="MadaniArabic-Regular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4A4FF9-6E4E-9740-FA54-6935FE138C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0394" y="5369725"/>
            <a:ext cx="7093347" cy="554493"/>
          </a:xfrm>
        </p:spPr>
        <p:txBody>
          <a:bodyPr/>
          <a:lstStyle/>
          <a:p>
            <a:pPr algn="l"/>
            <a:r>
              <a:rPr lang="en-US" sz="1698" dirty="0">
                <a:latin typeface="Poppins" panose="00000500000000000000" pitchFamily="2" charset="0"/>
                <a:cs typeface="Poppins" panose="00000500000000000000" pitchFamily="2" charset="0"/>
              </a:rPr>
              <a:t>Shaping Future Shapers         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DDCBC-746C-5DBD-C709-1DBF12F0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CFD06-E772-4E3D-BDD9-0CEE5B162F59}" type="slidenum">
              <a:rPr lang="en-US" smtClean="0"/>
              <a:t>1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E374C9A-A4D8-FEAF-7C66-81A392188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Annual General Meeting (AY 2025/26)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17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71918BA2-48D8-03C4-37A5-DD2C9182BD28}"/>
              </a:ext>
            </a:extLst>
          </p:cNvPr>
          <p:cNvGrpSpPr/>
          <p:nvPr/>
        </p:nvGrpSpPr>
        <p:grpSpPr>
          <a:xfrm>
            <a:off x="2181477" y="1885465"/>
            <a:ext cx="9198946" cy="4424433"/>
            <a:chOff x="2395728" y="1380744"/>
            <a:chExt cx="8248550" cy="2554065"/>
          </a:xfrm>
        </p:grpSpPr>
        <p:sp>
          <p:nvSpPr>
            <p:cNvPr id="5" name="TextBox 4"/>
            <p:cNvSpPr txBox="1"/>
            <p:nvPr/>
          </p:nvSpPr>
          <p:spPr>
            <a:xfrm>
              <a:off x="2395728" y="1417320"/>
              <a:ext cx="1572768" cy="43154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1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Incubated </a:t>
              </a:r>
              <a:r>
                <a:rPr lang="en-US" b="1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Startup</a:t>
              </a:r>
              <a:endParaRPr b="1" dirty="0">
                <a:solidFill>
                  <a:srgbClr val="191919"/>
                </a:solidFill>
                <a:latin typeface="Arial"/>
                <a:cs typeface="MadaniArabic-Regular" panose="0000050000000000000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133087" y="1380744"/>
              <a:ext cx="6400800" cy="20116"/>
            </a:xfrm>
            <a:prstGeom prst="rect">
              <a:avLst/>
            </a:prstGeom>
            <a:solidFill>
              <a:srgbClr val="2369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cs typeface="MadaniArabic-Regular" panose="0000050000000000000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206240" y="1490472"/>
              <a:ext cx="1444752" cy="53300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US"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January -</a:t>
              </a:r>
              <a:r>
                <a:rPr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 February 202</a:t>
              </a:r>
              <a:r>
                <a:rPr lang="en-US"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5</a:t>
              </a:r>
              <a:endParaRPr b="0" dirty="0">
                <a:solidFill>
                  <a:srgbClr val="191919"/>
                </a:solidFill>
                <a:latin typeface="Arial"/>
                <a:cs typeface="MadaniArabic-Regular" panose="0000050000000000000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23557" y="1528875"/>
              <a:ext cx="4709160" cy="246597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Signing incubation contracts with three startups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395728" y="2221991"/>
              <a:ext cx="1572768" cy="43154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1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Center Team Participation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133087" y="2185415"/>
              <a:ext cx="6400800" cy="20116"/>
            </a:xfrm>
            <a:prstGeom prst="rect">
              <a:avLst/>
            </a:prstGeom>
            <a:solidFill>
              <a:srgbClr val="2369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cs typeface="MadaniArabic-Regular" panose="0000050000000000000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06240" y="2295144"/>
              <a:ext cx="1444752" cy="37310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21–23 April 202</a:t>
              </a:r>
              <a:r>
                <a:rPr lang="en-US"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5</a:t>
              </a:r>
              <a:endParaRPr b="0" dirty="0">
                <a:solidFill>
                  <a:srgbClr val="191919"/>
                </a:solidFill>
                <a:latin typeface="Arial"/>
                <a:cs typeface="MadaniArabic-Regular" panose="0000050000000000000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705855" y="2295144"/>
              <a:ext cx="4709160" cy="43154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Participation in the AI Applications in the Workplace Workshop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33087" y="2862072"/>
              <a:ext cx="6400800" cy="12801"/>
            </a:xfrm>
            <a:prstGeom prst="rect">
              <a:avLst/>
            </a:prstGeom>
            <a:solidFill>
              <a:srgbClr val="AAB5BD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cs typeface="MadaniArabic-Regular" panose="0000050000000000000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06240" y="3008376"/>
              <a:ext cx="1444752" cy="21320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4 May 202</a:t>
              </a:r>
              <a:r>
                <a:rPr lang="en-US"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5</a:t>
              </a:r>
              <a:endParaRPr b="0" dirty="0">
                <a:solidFill>
                  <a:srgbClr val="191919"/>
                </a:solidFill>
                <a:latin typeface="Arial"/>
                <a:cs typeface="MadaniArabic-Regular" panose="0000050000000000000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723557" y="3008376"/>
              <a:ext cx="4920721" cy="692907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r>
                <a:rPr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Participation in the Transforming Innovative Projects and Research into Commercial Projects Workshop</a:t>
              </a:r>
              <a:r>
                <a:rPr lang="en-US"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 </a:t>
              </a:r>
              <a:r>
                <a:rPr lang="en-US" dirty="0">
                  <a:latin typeface="MadaniArabic-Regular" panose="00000500000000000000" pitchFamily="2" charset="-78"/>
                  <a:cs typeface="MadaniArabic-Regular" panose="00000500000000000000" pitchFamily="2" charset="-78"/>
                </a:rPr>
                <a:t>organized by MOHERI</a:t>
              </a:r>
              <a:endParaRPr lang="en-US" dirty="0"/>
            </a:p>
            <a:p>
              <a:pPr algn="l"/>
              <a:endParaRPr b="0" dirty="0">
                <a:solidFill>
                  <a:srgbClr val="191919"/>
                </a:solidFill>
                <a:latin typeface="Arial"/>
                <a:cs typeface="MadaniArabic-Regular" panose="0000050000000000000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33087" y="3575304"/>
              <a:ext cx="6400800" cy="12801"/>
            </a:xfrm>
            <a:prstGeom prst="rect">
              <a:avLst/>
            </a:prstGeom>
            <a:solidFill>
              <a:srgbClr val="AAB5BD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cs typeface="MadaniArabic-Regular" panose="0000050000000000000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06240" y="3721607"/>
              <a:ext cx="1444752" cy="21320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30 June 202</a:t>
              </a:r>
              <a:r>
                <a:rPr lang="en-US"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5</a:t>
              </a:r>
              <a:endParaRPr b="0" dirty="0">
                <a:solidFill>
                  <a:srgbClr val="191919"/>
                </a:solidFill>
                <a:latin typeface="Arial"/>
                <a:cs typeface="MadaniArabic-Regular" panose="0000050000000000000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05855" y="3721607"/>
              <a:ext cx="4709160" cy="21320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US"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Attending</a:t>
              </a:r>
              <a:r>
                <a:rPr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 </a:t>
              </a:r>
              <a:r>
                <a:rPr b="0" dirty="0" err="1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Safqat</a:t>
              </a:r>
              <a:r>
                <a:rPr b="0" dirty="0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 </a:t>
              </a:r>
              <a:r>
                <a:rPr b="0" dirty="0" err="1">
                  <a:solidFill>
                    <a:srgbClr val="191919"/>
                  </a:solidFill>
                  <a:latin typeface="Arial"/>
                  <a:cs typeface="MadaniArabic-Regular" panose="00000500000000000000"/>
                </a:rPr>
                <a:t>Riyada</a:t>
              </a:r>
              <a:endParaRPr b="0" dirty="0">
                <a:solidFill>
                  <a:srgbClr val="191919"/>
                </a:solidFill>
                <a:latin typeface="Arial"/>
                <a:cs typeface="MadaniArabic-Regular" panose="00000500000000000000"/>
              </a:endParaRPr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2CBAB8C6-3D78-1D01-8F93-50BE6D6BE537}"/>
              </a:ext>
            </a:extLst>
          </p:cNvPr>
          <p:cNvSpPr txBox="1">
            <a:spLocks/>
          </p:cNvSpPr>
          <p:nvPr/>
        </p:nvSpPr>
        <p:spPr>
          <a:xfrm>
            <a:off x="1773716" y="241030"/>
            <a:ext cx="8038503" cy="930102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2D58"/>
                </a:solidFill>
                <a:latin typeface="MadaniArabic-Regular" panose="00000500000000000000" pitchFamily="2" charset="-78"/>
                <a:ea typeface="+mj-ea"/>
                <a:cs typeface="MadaniArabic-Regular" panose="00000500000000000000" pitchFamily="2" charset="-78"/>
              </a:defRPr>
            </a:lvl1pPr>
          </a:lstStyle>
          <a:p>
            <a:pPr algn="ctr" rtl="0"/>
            <a:r>
              <a:rPr lang="en-GB" sz="3600" b="1" dirty="0">
                <a:latin typeface="Poppins" panose="00000500000000000000" pitchFamily="2" charset="0"/>
                <a:cs typeface="Poppins" panose="00000500000000000000" pitchFamily="2" charset="0"/>
              </a:rPr>
              <a:t>Achievements of the Innovation &amp; Technology Transfer Center </a:t>
            </a:r>
            <a:endParaRPr lang="en-US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5" name="Picture 24" descr="A blue and white logo&#10;&#10;AI-generated content may be incorrect.">
            <a:extLst>
              <a:ext uri="{FF2B5EF4-FFF2-40B4-BE49-F238E27FC236}">
                <a16:creationId xmlns:a16="http://schemas.microsoft.com/office/drawing/2014/main" id="{C628DD47-04DF-0385-2DAF-17703842D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272" y="-27656"/>
            <a:ext cx="2527728" cy="12588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72D4123B-B3CB-AC96-DBE2-9138B046EFDE}"/>
              </a:ext>
            </a:extLst>
          </p:cNvPr>
          <p:cNvGrpSpPr/>
          <p:nvPr/>
        </p:nvGrpSpPr>
        <p:grpSpPr>
          <a:xfrm>
            <a:off x="2605048" y="1876502"/>
            <a:ext cx="8968958" cy="4086767"/>
            <a:chOff x="2395728" y="1380744"/>
            <a:chExt cx="8138159" cy="2672008"/>
          </a:xfrm>
        </p:grpSpPr>
        <p:sp>
          <p:nvSpPr>
            <p:cNvPr id="5" name="TextBox 4"/>
            <p:cNvSpPr txBox="1"/>
            <p:nvPr/>
          </p:nvSpPr>
          <p:spPr>
            <a:xfrm>
              <a:off x="2395728" y="1417320"/>
              <a:ext cx="1572768" cy="42258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1" dirty="0">
                  <a:solidFill>
                    <a:srgbClr val="191919"/>
                  </a:solidFill>
                  <a:latin typeface="Arial"/>
                </a:rPr>
                <a:t>Events &amp; Participation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4133087" y="1380744"/>
              <a:ext cx="6400800" cy="20116"/>
            </a:xfrm>
            <a:prstGeom prst="rect">
              <a:avLst/>
            </a:prstGeom>
            <a:solidFill>
              <a:srgbClr val="2369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206240" y="1490472"/>
              <a:ext cx="1444752" cy="42258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</a:rPr>
                <a:t>26 February 202</a:t>
              </a:r>
              <a:r>
                <a:rPr lang="en-US" b="0" dirty="0">
                  <a:solidFill>
                    <a:srgbClr val="191919"/>
                  </a:solidFill>
                  <a:latin typeface="Arial"/>
                </a:rPr>
                <a:t>5</a:t>
              </a:r>
              <a:endParaRPr b="0" dirty="0">
                <a:solidFill>
                  <a:srgbClr val="191919"/>
                </a:solidFill>
                <a:latin typeface="Arial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05855" y="1490472"/>
              <a:ext cx="4709160" cy="241476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>
                  <a:solidFill>
                    <a:srgbClr val="191919"/>
                  </a:solidFill>
                  <a:latin typeface="Arial"/>
                </a:rPr>
                <a:t>Participation of one startup in Injaz Oman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4133087" y="2057400"/>
              <a:ext cx="6400800" cy="12801"/>
            </a:xfrm>
            <a:prstGeom prst="rect">
              <a:avLst/>
            </a:prstGeom>
            <a:solidFill>
              <a:srgbClr val="AAB5BD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06240" y="2203704"/>
              <a:ext cx="1444752" cy="241476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</a:rPr>
                <a:t>6 May 202</a:t>
              </a:r>
              <a:r>
                <a:rPr lang="en-US" b="0" dirty="0">
                  <a:solidFill>
                    <a:srgbClr val="191919"/>
                  </a:solidFill>
                  <a:latin typeface="Arial"/>
                </a:rPr>
                <a:t>5</a:t>
              </a:r>
              <a:endParaRPr b="0" dirty="0">
                <a:solidFill>
                  <a:srgbClr val="191919"/>
                </a:solidFill>
                <a:latin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705855" y="2203704"/>
              <a:ext cx="4709160" cy="42258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>
                  <a:solidFill>
                    <a:srgbClr val="191919"/>
                  </a:solidFill>
                  <a:latin typeface="Arial"/>
                </a:rPr>
                <a:t>Participation in the Kaab Forum at Al Mawaleh South School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33087" y="2770632"/>
              <a:ext cx="6400800" cy="12801"/>
            </a:xfrm>
            <a:prstGeom prst="rect">
              <a:avLst/>
            </a:prstGeom>
            <a:solidFill>
              <a:srgbClr val="AAB5BD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06240" y="2916936"/>
              <a:ext cx="1444752" cy="241476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</a:rPr>
                <a:t>3 July 202</a:t>
              </a:r>
              <a:r>
                <a:rPr lang="en-US" b="0" dirty="0">
                  <a:solidFill>
                    <a:srgbClr val="191919"/>
                  </a:solidFill>
                  <a:latin typeface="Arial"/>
                </a:rPr>
                <a:t>5</a:t>
              </a:r>
              <a:endParaRPr b="0" dirty="0">
                <a:solidFill>
                  <a:srgbClr val="191919"/>
                </a:solidFill>
                <a:latin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705855" y="2916936"/>
              <a:ext cx="4709160" cy="42258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</a:rPr>
                <a:t>Participation in Startup Weekend at the National</a:t>
              </a:r>
              <a:r>
                <a:rPr lang="en-US" dirty="0">
                  <a:solidFill>
                    <a:srgbClr val="191919"/>
                  </a:solidFill>
                  <a:latin typeface="Arial"/>
                </a:rPr>
                <a:t> </a:t>
              </a:r>
              <a:r>
                <a:rPr b="0" dirty="0">
                  <a:solidFill>
                    <a:srgbClr val="191919"/>
                  </a:solidFill>
                  <a:latin typeface="Arial"/>
                </a:rPr>
                <a:t> University</a:t>
              </a:r>
              <a:r>
                <a:rPr lang="en-US" b="0" dirty="0">
                  <a:solidFill>
                    <a:srgbClr val="191919"/>
                  </a:solidFill>
                  <a:latin typeface="Arial"/>
                </a:rPr>
                <a:t> of Science and Technology</a:t>
              </a:r>
              <a:endParaRPr b="0" dirty="0">
                <a:solidFill>
                  <a:srgbClr val="191919"/>
                </a:solidFill>
                <a:latin typeface="Arial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133087" y="3483864"/>
              <a:ext cx="6400800" cy="12801"/>
            </a:xfrm>
            <a:prstGeom prst="rect">
              <a:avLst/>
            </a:prstGeom>
            <a:solidFill>
              <a:srgbClr val="AAB5BD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06240" y="3630168"/>
              <a:ext cx="1444752" cy="42258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</a:rPr>
                <a:t>7 August 202</a:t>
              </a:r>
              <a:r>
                <a:rPr lang="en-US" b="0" dirty="0">
                  <a:solidFill>
                    <a:srgbClr val="191919"/>
                  </a:solidFill>
                  <a:latin typeface="Arial"/>
                </a:rPr>
                <a:t>5</a:t>
              </a:r>
              <a:endParaRPr b="0" dirty="0">
                <a:solidFill>
                  <a:srgbClr val="191919"/>
                </a:solidFill>
                <a:latin typeface="Arial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705855" y="3630168"/>
              <a:ext cx="4709160" cy="42258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>
                  <a:solidFill>
                    <a:srgbClr val="191919"/>
                  </a:solidFill>
                  <a:latin typeface="Arial"/>
                </a:rPr>
                <a:t>Participation in Startup Weekend at Modern College</a:t>
              </a: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8795886C-EDD1-FFA0-E2CA-55C32DD16398}"/>
              </a:ext>
            </a:extLst>
          </p:cNvPr>
          <p:cNvSpPr txBox="1">
            <a:spLocks/>
          </p:cNvSpPr>
          <p:nvPr/>
        </p:nvSpPr>
        <p:spPr>
          <a:xfrm>
            <a:off x="1757970" y="113530"/>
            <a:ext cx="8005453" cy="930102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2D58"/>
                </a:solidFill>
                <a:latin typeface="MadaniArabic-Regular" panose="00000500000000000000" pitchFamily="2" charset="-78"/>
                <a:ea typeface="+mj-ea"/>
                <a:cs typeface="MadaniArabic-Regular" panose="00000500000000000000" pitchFamily="2" charset="-78"/>
              </a:defRPr>
            </a:lvl1pPr>
          </a:lstStyle>
          <a:p>
            <a:pPr algn="ctr" rtl="0"/>
            <a:r>
              <a:rPr lang="en-GB" sz="3600" b="1" dirty="0">
                <a:latin typeface="Poppins" panose="00000500000000000000" pitchFamily="2" charset="0"/>
                <a:cs typeface="Poppins" panose="00000500000000000000" pitchFamily="2" charset="0"/>
              </a:rPr>
              <a:t>Achievements of the Innovation &amp; Technology Transfer Center </a:t>
            </a:r>
            <a:endParaRPr lang="en-US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2" name="Picture 21" descr="A blue and white logo&#10;&#10;AI-generated content may be incorrect.">
            <a:extLst>
              <a:ext uri="{FF2B5EF4-FFF2-40B4-BE49-F238E27FC236}">
                <a16:creationId xmlns:a16="http://schemas.microsoft.com/office/drawing/2014/main" id="{FE71E510-0AA3-C10F-3AA6-42BDB40BA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272" y="-27656"/>
            <a:ext cx="2527728" cy="12588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0D8753BD-6787-5445-38C5-BF9F31444281}"/>
              </a:ext>
            </a:extLst>
          </p:cNvPr>
          <p:cNvGrpSpPr/>
          <p:nvPr/>
        </p:nvGrpSpPr>
        <p:grpSpPr>
          <a:xfrm>
            <a:off x="2065997" y="1693213"/>
            <a:ext cx="9705639" cy="4156743"/>
            <a:chOff x="2440982" y="1397679"/>
            <a:chExt cx="7973569" cy="1955013"/>
          </a:xfrm>
        </p:grpSpPr>
        <p:sp>
          <p:nvSpPr>
            <p:cNvPr id="12" name="TextBox 11"/>
            <p:cNvSpPr txBox="1"/>
            <p:nvPr/>
          </p:nvSpPr>
          <p:spPr>
            <a:xfrm>
              <a:off x="2440982" y="1515732"/>
              <a:ext cx="1572768" cy="443923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/>
              <a:r>
                <a:rPr b="1" dirty="0">
                  <a:solidFill>
                    <a:srgbClr val="191919"/>
                  </a:solidFill>
                  <a:latin typeface="Arial"/>
                </a:rPr>
                <a:t>Collaboration </a:t>
              </a:r>
              <a:endParaRPr lang="en-US" b="1" dirty="0">
                <a:solidFill>
                  <a:srgbClr val="191919"/>
                </a:solidFill>
                <a:latin typeface="Arial"/>
              </a:endParaRPr>
            </a:p>
            <a:p>
              <a:pPr algn="ctr"/>
              <a:r>
                <a:rPr b="1" dirty="0">
                  <a:solidFill>
                    <a:srgbClr val="191919"/>
                  </a:solidFill>
                  <a:latin typeface="Arial"/>
                </a:rPr>
                <a:t>&amp; Partnerships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086903" y="1606347"/>
              <a:ext cx="1444752" cy="17370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r>
                <a:rPr lang="en-US" dirty="0">
                  <a:solidFill>
                    <a:srgbClr val="191919"/>
                  </a:solidFill>
                  <a:latin typeface="Arial"/>
                </a:rPr>
                <a:t>29 April 2025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586518" y="1397679"/>
              <a:ext cx="4687654" cy="45697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</a:rPr>
                <a:t>Collaboration with laboratories at Sultan Qaboos University and Al Sharqiyah University to facilitate the manufacturing and testing of prototypes </a:t>
              </a:r>
              <a:r>
                <a:rPr lang="en-US" b="0" dirty="0">
                  <a:solidFill>
                    <a:srgbClr val="191919"/>
                  </a:solidFill>
                  <a:latin typeface="Arial"/>
                </a:rPr>
                <a:t>of the startup</a:t>
              </a:r>
              <a:endParaRPr b="0" dirty="0">
                <a:solidFill>
                  <a:srgbClr val="191919"/>
                </a:solidFill>
                <a:latin typeface="Arial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013750" y="2173274"/>
              <a:ext cx="6400800" cy="12801"/>
            </a:xfrm>
            <a:prstGeom prst="rect">
              <a:avLst/>
            </a:prstGeom>
            <a:solidFill>
              <a:srgbClr val="AAB5BD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86903" y="2319579"/>
              <a:ext cx="1444752" cy="17370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US" b="0" dirty="0">
                  <a:solidFill>
                    <a:srgbClr val="191919"/>
                  </a:solidFill>
                  <a:latin typeface="Arial"/>
                </a:rPr>
                <a:t>19 May 2025</a:t>
              </a:r>
              <a:endParaRPr b="0" dirty="0">
                <a:solidFill>
                  <a:srgbClr val="191919"/>
                </a:solidFill>
                <a:latin typeface="Arial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586517" y="2319579"/>
              <a:ext cx="4828034" cy="319881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</a:rPr>
                <a:t>Collaboration with a specialist at Sultan Qaboos University to provide supervision for </a:t>
              </a:r>
              <a:r>
                <a:rPr lang="en-US" b="0" dirty="0" err="1">
                  <a:solidFill>
                    <a:srgbClr val="191919"/>
                  </a:solidFill>
                  <a:latin typeface="Arial"/>
                </a:rPr>
                <a:t>Lujjah</a:t>
              </a:r>
              <a:r>
                <a:rPr lang="en-US" b="0" dirty="0">
                  <a:solidFill>
                    <a:srgbClr val="191919"/>
                  </a:solidFill>
                  <a:latin typeface="Arial"/>
                </a:rPr>
                <a:t> </a:t>
              </a:r>
              <a:r>
                <a:rPr b="0" dirty="0">
                  <a:solidFill>
                    <a:srgbClr val="191919"/>
                  </a:solidFill>
                  <a:latin typeface="Arial"/>
                </a:rPr>
                <a:t>startup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013750" y="2886506"/>
              <a:ext cx="6400800" cy="12801"/>
            </a:xfrm>
            <a:prstGeom prst="rect">
              <a:avLst/>
            </a:prstGeom>
            <a:solidFill>
              <a:srgbClr val="AAB5BD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086903" y="3032811"/>
              <a:ext cx="1444752" cy="17370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US" b="0" dirty="0">
                  <a:solidFill>
                    <a:srgbClr val="191919"/>
                  </a:solidFill>
                  <a:latin typeface="Arial"/>
                </a:rPr>
                <a:t>14 July 2025</a:t>
              </a:r>
              <a:endParaRPr b="0" dirty="0">
                <a:solidFill>
                  <a:srgbClr val="191919"/>
                </a:solidFill>
                <a:latin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586518" y="3032811"/>
              <a:ext cx="4687654" cy="319881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</a:rPr>
                <a:t>Cooperation agreement with Al Wardi Library to provide financial support to one of the startups</a:t>
              </a:r>
            </a:p>
          </p:txBody>
        </p:sp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id="{9767EB14-2C51-06D8-F8FB-528A1E0DC6DA}"/>
              </a:ext>
            </a:extLst>
          </p:cNvPr>
          <p:cNvSpPr txBox="1">
            <a:spLocks/>
          </p:cNvSpPr>
          <p:nvPr/>
        </p:nvSpPr>
        <p:spPr>
          <a:xfrm>
            <a:off x="1713903" y="156229"/>
            <a:ext cx="7950369" cy="930102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2D58"/>
                </a:solidFill>
                <a:latin typeface="MadaniArabic-Regular" panose="00000500000000000000" pitchFamily="2" charset="-78"/>
                <a:ea typeface="+mj-ea"/>
                <a:cs typeface="MadaniArabic-Regular" panose="00000500000000000000" pitchFamily="2" charset="-78"/>
              </a:defRPr>
            </a:lvl1pPr>
          </a:lstStyle>
          <a:p>
            <a:pPr algn="ctr" rtl="0"/>
            <a:r>
              <a:rPr lang="en-GB" sz="3600" b="1" dirty="0">
                <a:latin typeface="Poppins" panose="00000500000000000000" pitchFamily="2" charset="0"/>
                <a:cs typeface="Poppins" panose="00000500000000000000" pitchFamily="2" charset="0"/>
              </a:rPr>
              <a:t>Achievements of the Innovation &amp; Technology Transfer Center </a:t>
            </a:r>
            <a:endParaRPr lang="en-US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6" name="Picture 25" descr="A blue and white logo&#10;&#10;AI-generated content may be incorrect.">
            <a:extLst>
              <a:ext uri="{FF2B5EF4-FFF2-40B4-BE49-F238E27FC236}">
                <a16:creationId xmlns:a16="http://schemas.microsoft.com/office/drawing/2014/main" id="{DF93551F-D066-EB02-7CB3-CCC03042C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272" y="-27656"/>
            <a:ext cx="2527728" cy="125880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EF4E044-19CD-3FBB-3B3D-7609A21FD597}"/>
              </a:ext>
            </a:extLst>
          </p:cNvPr>
          <p:cNvSpPr/>
          <p:nvPr/>
        </p:nvSpPr>
        <p:spPr>
          <a:xfrm>
            <a:off x="4069456" y="1585408"/>
            <a:ext cx="7702179" cy="45719"/>
          </a:xfrm>
          <a:prstGeom prst="rect">
            <a:avLst/>
          </a:prstGeom>
          <a:solidFill>
            <a:srgbClr val="236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cs typeface="MadaniArabic-Regular" panose="000005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6704B57A-8629-732C-085C-D32034ED499C}"/>
              </a:ext>
            </a:extLst>
          </p:cNvPr>
          <p:cNvSpPr txBox="1">
            <a:spLocks/>
          </p:cNvSpPr>
          <p:nvPr/>
        </p:nvSpPr>
        <p:spPr>
          <a:xfrm>
            <a:off x="1702887" y="187862"/>
            <a:ext cx="8071554" cy="930102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2D58"/>
                </a:solidFill>
                <a:latin typeface="MadaniArabic-Regular" panose="00000500000000000000" pitchFamily="2" charset="-78"/>
                <a:ea typeface="+mj-ea"/>
                <a:cs typeface="MadaniArabic-Regular" panose="00000500000000000000" pitchFamily="2" charset="-78"/>
              </a:defRPr>
            </a:lvl1pPr>
          </a:lstStyle>
          <a:p>
            <a:pPr algn="ctr" rtl="0"/>
            <a:r>
              <a:rPr lang="en-GB" sz="3600" b="1" dirty="0">
                <a:latin typeface="Poppins" panose="00000500000000000000" pitchFamily="2" charset="0"/>
                <a:cs typeface="Poppins" panose="00000500000000000000" pitchFamily="2" charset="0"/>
              </a:rPr>
              <a:t>Achievements of the Innovation &amp; Technology Transfer Center </a:t>
            </a:r>
            <a:endParaRPr lang="en-US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" name="Picture 15" descr="A blue and white logo&#10;&#10;AI-generated content may be incorrect.">
            <a:extLst>
              <a:ext uri="{FF2B5EF4-FFF2-40B4-BE49-F238E27FC236}">
                <a16:creationId xmlns:a16="http://schemas.microsoft.com/office/drawing/2014/main" id="{5051FE46-DDC6-F165-7D9A-43313A665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272" y="-27656"/>
            <a:ext cx="2527728" cy="125880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60BA88C-5C0F-00AC-3475-20D12D1F0E78}"/>
              </a:ext>
            </a:extLst>
          </p:cNvPr>
          <p:cNvGrpSpPr/>
          <p:nvPr/>
        </p:nvGrpSpPr>
        <p:grpSpPr>
          <a:xfrm>
            <a:off x="3439466" y="1694695"/>
            <a:ext cx="8138159" cy="1734305"/>
            <a:chOff x="2395728" y="1380744"/>
            <a:chExt cx="8138159" cy="1311854"/>
          </a:xfrm>
        </p:grpSpPr>
        <p:sp>
          <p:nvSpPr>
            <p:cNvPr id="5" name="TextBox 4"/>
            <p:cNvSpPr txBox="1"/>
            <p:nvPr/>
          </p:nvSpPr>
          <p:spPr>
            <a:xfrm>
              <a:off x="2395728" y="1417320"/>
              <a:ext cx="1572768" cy="48889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1" dirty="0">
                  <a:solidFill>
                    <a:srgbClr val="191919"/>
                  </a:solidFill>
                  <a:latin typeface="Arial"/>
                </a:rPr>
                <a:t>Media Exposure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4133087" y="1380744"/>
              <a:ext cx="6400800" cy="20116"/>
            </a:xfrm>
            <a:prstGeom prst="rect">
              <a:avLst/>
            </a:prstGeom>
            <a:solidFill>
              <a:srgbClr val="2369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206240" y="1490472"/>
              <a:ext cx="1444752" cy="48889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US" b="0" dirty="0">
                  <a:solidFill>
                    <a:srgbClr val="191919"/>
                  </a:solidFill>
                  <a:latin typeface="Arial"/>
                </a:rPr>
                <a:t>17 April 2025</a:t>
              </a:r>
              <a:endParaRPr b="0" dirty="0">
                <a:solidFill>
                  <a:srgbClr val="191919"/>
                </a:solidFill>
                <a:latin typeface="Arial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05855" y="1490472"/>
              <a:ext cx="4709160" cy="27936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</a:rPr>
                <a:t>Hosting </a:t>
              </a:r>
              <a:r>
                <a:rPr b="0" dirty="0" err="1">
                  <a:solidFill>
                    <a:srgbClr val="191919"/>
                  </a:solidFill>
                  <a:latin typeface="Arial"/>
                </a:rPr>
                <a:t>L</a:t>
              </a:r>
              <a:r>
                <a:rPr lang="en-US" b="0" dirty="0" err="1">
                  <a:solidFill>
                    <a:srgbClr val="191919"/>
                  </a:solidFill>
                  <a:latin typeface="Arial"/>
                </a:rPr>
                <a:t>uj</a:t>
              </a:r>
              <a:r>
                <a:rPr b="0" dirty="0" err="1">
                  <a:solidFill>
                    <a:srgbClr val="191919"/>
                  </a:solidFill>
                  <a:latin typeface="Arial"/>
                </a:rPr>
                <a:t>ja</a:t>
              </a:r>
              <a:r>
                <a:rPr lang="en-US" b="0" dirty="0" err="1">
                  <a:solidFill>
                    <a:srgbClr val="191919"/>
                  </a:solidFill>
                  <a:latin typeface="Arial"/>
                </a:rPr>
                <a:t>h</a:t>
              </a:r>
              <a:r>
                <a:rPr b="0" dirty="0">
                  <a:solidFill>
                    <a:srgbClr val="191919"/>
                  </a:solidFill>
                  <a:latin typeface="Arial"/>
                </a:rPr>
                <a:t> </a:t>
              </a:r>
              <a:r>
                <a:rPr lang="en-US" b="0" dirty="0">
                  <a:solidFill>
                    <a:srgbClr val="191919"/>
                  </a:solidFill>
                  <a:latin typeface="Arial"/>
                </a:rPr>
                <a:t>startup </a:t>
              </a:r>
              <a:r>
                <a:rPr b="0" dirty="0">
                  <a:solidFill>
                    <a:srgbClr val="191919"/>
                  </a:solidFill>
                  <a:latin typeface="Arial"/>
                </a:rPr>
                <a:t>on Muscat FM Radio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4133087" y="2057400"/>
              <a:ext cx="6400800" cy="12801"/>
            </a:xfrm>
            <a:prstGeom prst="rect">
              <a:avLst/>
            </a:prstGeom>
            <a:solidFill>
              <a:srgbClr val="AAB5BD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06240" y="2203704"/>
              <a:ext cx="1444752" cy="48889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lang="en-US" b="0" dirty="0">
                  <a:solidFill>
                    <a:srgbClr val="191919"/>
                  </a:solidFill>
                  <a:latin typeface="Arial"/>
                </a:rPr>
                <a:t>23 August 2025</a:t>
              </a:r>
              <a:endParaRPr b="0" dirty="0">
                <a:solidFill>
                  <a:srgbClr val="191919"/>
                </a:solidFill>
                <a:latin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705855" y="2203704"/>
              <a:ext cx="4828032" cy="48889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r>
                <a:rPr b="0" dirty="0">
                  <a:solidFill>
                    <a:srgbClr val="191919"/>
                  </a:solidFill>
                  <a:latin typeface="Arial"/>
                </a:rPr>
                <a:t>Media coverage of </a:t>
              </a:r>
              <a:r>
                <a:rPr lang="en-US" dirty="0" err="1">
                  <a:solidFill>
                    <a:srgbClr val="191919"/>
                  </a:solidFill>
                  <a:latin typeface="Arial"/>
                </a:rPr>
                <a:t>Lujjah</a:t>
              </a:r>
              <a:r>
                <a:rPr lang="en-US" dirty="0">
                  <a:solidFill>
                    <a:srgbClr val="191919"/>
                  </a:solidFill>
                  <a:latin typeface="Arial"/>
                </a:rPr>
                <a:t> startup</a:t>
              </a:r>
              <a:r>
                <a:rPr b="0" dirty="0">
                  <a:solidFill>
                    <a:srgbClr val="191919"/>
                  </a:solidFill>
                  <a:latin typeface="Arial"/>
                </a:rPr>
                <a:t> in Al Sahwa Newspaper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67B7391-9ABC-4EC3-330A-E249D68EA792}"/>
              </a:ext>
            </a:extLst>
          </p:cNvPr>
          <p:cNvGrpSpPr/>
          <p:nvPr/>
        </p:nvGrpSpPr>
        <p:grpSpPr>
          <a:xfrm>
            <a:off x="3272010" y="3605494"/>
            <a:ext cx="8800850" cy="1999365"/>
            <a:chOff x="2166880" y="3605494"/>
            <a:chExt cx="9905980" cy="199936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FC76B1F-3677-A71F-3616-36278C05C81D}"/>
                </a:ext>
              </a:extLst>
            </p:cNvPr>
            <p:cNvSpPr txBox="1"/>
            <p:nvPr/>
          </p:nvSpPr>
          <p:spPr>
            <a:xfrm>
              <a:off x="2166880" y="3605494"/>
              <a:ext cx="1914415" cy="64978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/>
              <a:r>
                <a:rPr b="1" dirty="0">
                  <a:solidFill>
                    <a:srgbClr val="191919"/>
                  </a:solidFill>
                  <a:latin typeface="Arial"/>
                </a:rPr>
                <a:t>Guidance &amp; Mentorship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2C4CBB-6DE8-0014-F4FA-DF484EF8F46C}"/>
                </a:ext>
              </a:extLst>
            </p:cNvPr>
            <p:cNvSpPr txBox="1"/>
            <p:nvPr/>
          </p:nvSpPr>
          <p:spPr>
            <a:xfrm>
              <a:off x="4370683" y="3712569"/>
              <a:ext cx="1758590" cy="64978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</a:rPr>
                <a:t>During the period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758203-81F9-19EE-2593-8858C2C10959}"/>
                </a:ext>
              </a:extLst>
            </p:cNvPr>
            <p:cNvSpPr txBox="1"/>
            <p:nvPr/>
          </p:nvSpPr>
          <p:spPr>
            <a:xfrm>
              <a:off x="6196054" y="3712569"/>
              <a:ext cx="5732113" cy="64978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</a:rPr>
                <a:t>Guiding students in developing ideas and transforming them into projects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64A32A4-0929-E881-5D50-A5805F518D06}"/>
                </a:ext>
              </a:extLst>
            </p:cNvPr>
            <p:cNvSpPr txBox="1"/>
            <p:nvPr/>
          </p:nvSpPr>
          <p:spPr>
            <a:xfrm>
              <a:off x="4370683" y="4756557"/>
              <a:ext cx="1758590" cy="64978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</a:rPr>
                <a:t>During the period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2323939-02AD-ACBC-18AF-4352C86B086D}"/>
                </a:ext>
              </a:extLst>
            </p:cNvPr>
            <p:cNvSpPr txBox="1"/>
            <p:nvPr/>
          </p:nvSpPr>
          <p:spPr>
            <a:xfrm>
              <a:off x="6196054" y="4756557"/>
              <a:ext cx="5732113" cy="64978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b="0" dirty="0">
                  <a:solidFill>
                    <a:srgbClr val="191919"/>
                  </a:solidFill>
                  <a:latin typeface="Arial"/>
                </a:rPr>
                <a:t>Guiding startups in applying for Intellectual Property services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6EF48FA-FEFB-BF82-BC7E-37CBA9D9DBB5}"/>
                </a:ext>
              </a:extLst>
            </p:cNvPr>
            <p:cNvSpPr/>
            <p:nvPr/>
          </p:nvSpPr>
          <p:spPr>
            <a:xfrm>
              <a:off x="4281638" y="5575414"/>
              <a:ext cx="7791222" cy="29445"/>
            </a:xfrm>
            <a:prstGeom prst="rect">
              <a:avLst/>
            </a:prstGeom>
            <a:solidFill>
              <a:srgbClr val="2369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73B405E7-40D2-3AE1-B935-C602115FB453}"/>
              </a:ext>
            </a:extLst>
          </p:cNvPr>
          <p:cNvSpPr/>
          <p:nvPr/>
        </p:nvSpPr>
        <p:spPr>
          <a:xfrm>
            <a:off x="5176825" y="3554825"/>
            <a:ext cx="6400800" cy="16923"/>
          </a:xfrm>
          <a:prstGeom prst="rect">
            <a:avLst/>
          </a:prstGeom>
          <a:solidFill>
            <a:srgbClr val="AAB5BD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B6AE3453EEDD4EB47E588479D3136F" ma:contentTypeVersion="1" ma:contentTypeDescription="Create a new document." ma:contentTypeScope="" ma:versionID="0d2d442f05c4bd94be42d3e50a60aae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76306148d0f7b992e79f2d9b1f249a81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3F8034-7145-433C-B233-9FD20E29DA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49E024-F0F4-4ABD-B8C4-A5C4AE32F0EA}">
  <ds:schemaRefs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a646df68-2578-4d05-b002-9739060c20e8"/>
  </ds:schemaRefs>
</ds:datastoreItem>
</file>

<file path=customXml/itemProps3.xml><?xml version="1.0" encoding="utf-8"?>
<ds:datastoreItem xmlns:ds="http://schemas.openxmlformats.org/officeDocument/2006/customXml" ds:itemID="{44F2D569-2C41-4F60-BFDA-A12EFF6F954B}"/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277</Words>
  <Application>Microsoft Office PowerPoint</Application>
  <PresentationFormat>Widescreen</PresentationFormat>
  <Paragraphs>46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MadaniArabic-Regular</vt:lpstr>
      <vt:lpstr>Poppins</vt:lpstr>
      <vt:lpstr>Office Theme</vt:lpstr>
      <vt:lpstr>Annual General Meeting (2025)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Mr.Muneer Al Zaidi</dc:creator>
  <cp:lastModifiedBy>Hanan Arnous</cp:lastModifiedBy>
  <cp:revision>25</cp:revision>
  <dcterms:created xsi:type="dcterms:W3CDTF">2025-09-24T06:47:47Z</dcterms:created>
  <dcterms:modified xsi:type="dcterms:W3CDTF">2026-09-16T10:54:41Z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0x0101002AB6AE3453EEDD4EB47E588479D3136F</vt:lpwstr>
  </property>
</Properties>
</file>